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510" r:id="rId1"/>
  </p:sldMasterIdLst>
  <p:notesMasterIdLst>
    <p:notesMasterId r:id="rId24"/>
  </p:notesMasterIdLst>
  <p:sldIdLst>
    <p:sldId id="2203" r:id="rId2"/>
    <p:sldId id="2257" r:id="rId3"/>
    <p:sldId id="2208" r:id="rId4"/>
    <p:sldId id="2209" r:id="rId5"/>
    <p:sldId id="2282" r:id="rId6"/>
    <p:sldId id="2297" r:id="rId7"/>
    <p:sldId id="2299" r:id="rId8"/>
    <p:sldId id="2300" r:id="rId9"/>
    <p:sldId id="2334" r:id="rId10"/>
    <p:sldId id="2335" r:id="rId11"/>
    <p:sldId id="2333" r:id="rId12"/>
    <p:sldId id="2336" r:id="rId13"/>
    <p:sldId id="2301" r:id="rId14"/>
    <p:sldId id="2063" r:id="rId15"/>
    <p:sldId id="2104" r:id="rId16"/>
    <p:sldId id="2310" r:id="rId17"/>
    <p:sldId id="2311" r:id="rId18"/>
    <p:sldId id="2312" r:id="rId19"/>
    <p:sldId id="2313" r:id="rId20"/>
    <p:sldId id="2314" r:id="rId21"/>
    <p:sldId id="2315" r:id="rId22"/>
    <p:sldId id="2290" r:id="rId23"/>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204"/>
    <a:srgbClr val="9C866E"/>
    <a:srgbClr val="6E5B4C"/>
    <a:srgbClr val="820000"/>
    <a:srgbClr val="0A0A0A"/>
    <a:srgbClr val="101010"/>
    <a:srgbClr val="0D0D0D"/>
    <a:srgbClr val="000403"/>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7" autoAdjust="0"/>
    <p:restoredTop sz="86350" autoAdjust="0"/>
  </p:normalViewPr>
  <p:slideViewPr>
    <p:cSldViewPr>
      <p:cViewPr varScale="1">
        <p:scale>
          <a:sx n="136" d="100"/>
          <a:sy n="136" d="100"/>
        </p:scale>
        <p:origin x="138" y="486"/>
      </p:cViewPr>
      <p:guideLst>
        <p:guide orient="horz" pos="1620"/>
        <p:guide pos="2880"/>
      </p:guideLst>
    </p:cSldViewPr>
  </p:slideViewPr>
  <p:outlineViewPr>
    <p:cViewPr varScale="1">
      <p:scale>
        <a:sx n="33" d="100"/>
        <a:sy n="33" d="100"/>
      </p:scale>
      <p:origin x="0" y="-8100"/>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dirty="0"/>
          </a:p>
        </p:txBody>
      </p:sp>
    </p:spTree>
    <p:extLst>
      <p:ext uri="{BB962C8B-B14F-4D97-AF65-F5344CB8AC3E}">
        <p14:creationId xmlns:p14="http://schemas.microsoft.com/office/powerpoint/2010/main" val="1536145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10</a:t>
            </a:fld>
            <a:endParaRPr lang="en-US"/>
          </a:p>
        </p:txBody>
      </p:sp>
    </p:spTree>
    <p:extLst>
      <p:ext uri="{BB962C8B-B14F-4D97-AF65-F5344CB8AC3E}">
        <p14:creationId xmlns:p14="http://schemas.microsoft.com/office/powerpoint/2010/main" val="4069186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11</a:t>
            </a:fld>
            <a:endParaRPr lang="en-US"/>
          </a:p>
        </p:txBody>
      </p:sp>
    </p:spTree>
    <p:extLst>
      <p:ext uri="{BB962C8B-B14F-4D97-AF65-F5344CB8AC3E}">
        <p14:creationId xmlns:p14="http://schemas.microsoft.com/office/powerpoint/2010/main" val="13153086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12</a:t>
            </a:fld>
            <a:endParaRPr lang="en-US"/>
          </a:p>
        </p:txBody>
      </p:sp>
    </p:spTree>
    <p:extLst>
      <p:ext uri="{BB962C8B-B14F-4D97-AF65-F5344CB8AC3E}">
        <p14:creationId xmlns:p14="http://schemas.microsoft.com/office/powerpoint/2010/main" val="7501409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Re 2:8 ¶ "And to the angel of the church in Smyrna write, 'These things says the First and the Last, who was dead, and came to life: 9 "I know your works, tribulation, and poverty (but you are rich); and I know the blasphemy of those who say they are Jews and are not, but are a synagogue of Satan. 10 "Do not fear any of those things which you are about to suffer. Indeed, the devil is about to throw some of you into prison, that you may be tested, and you will have tribulation ten days. Be faithful until death, and I will give you the crown of life.</a:t>
            </a:r>
          </a:p>
          <a:p>
            <a:endParaRPr lang="en-US" sz="1200" kern="1200" dirty="0" smtClean="0">
              <a:solidFill>
                <a:srgbClr val="000000"/>
              </a:solidFill>
              <a:effectLst/>
              <a:latin typeface="Times New Roman" pitchFamily="16" charset="0"/>
              <a:ea typeface="+mn-ea"/>
              <a:cs typeface="+mn-cs"/>
            </a:endParaRPr>
          </a:p>
          <a:p>
            <a:r>
              <a:rPr lang="en-US" sz="1200" kern="1200" dirty="0" smtClean="0">
                <a:solidFill>
                  <a:srgbClr val="000000"/>
                </a:solidFill>
                <a:effectLst/>
                <a:latin typeface="Times New Roman" pitchFamily="16" charset="0"/>
                <a:ea typeface="+mn-ea"/>
                <a:cs typeface="+mn-cs"/>
              </a:rPr>
              <a:t>Re 3:7 ¶ "And to the angel of the church in Philadelphia write, 'These things says He who is holy, He who is true, "He who has the key of David, He who opens and no one shuts, and shuts and no one opens":</a:t>
            </a:r>
          </a:p>
          <a:p>
            <a:r>
              <a:rPr lang="en-US" sz="1200" kern="1200" dirty="0" smtClean="0">
                <a:solidFill>
                  <a:srgbClr val="000000"/>
                </a:solidFill>
                <a:effectLst/>
                <a:latin typeface="Times New Roman" pitchFamily="16" charset="0"/>
                <a:ea typeface="+mn-ea"/>
                <a:cs typeface="+mn-cs"/>
              </a:rPr>
              <a:t>Job 12:14; Isa 22:22; Mt 16:19; Lu 1:32; Ac 3:14; 1Jo 5:20; Re 1:5,18; 3:14; 6:10; 19:11</a:t>
            </a:r>
          </a:p>
          <a:p>
            <a:r>
              <a:rPr lang="en-US" sz="1200" kern="1200" dirty="0" smtClean="0">
                <a:solidFill>
                  <a:srgbClr val="000000"/>
                </a:solidFill>
                <a:effectLst/>
                <a:latin typeface="Times New Roman" pitchFamily="16" charset="0"/>
                <a:ea typeface="+mn-ea"/>
                <a:cs typeface="+mn-cs"/>
              </a:rPr>
              <a:t> 8 "I know your works. See, I have set before you an open door, and no one can shut it; for you have a little strength, have kept My word, and have not denied My name. 9 "Indeed I will make those of the synagogue of Satan, who say they are Jews and are not, but lie--indeed I will make them come and worship before your feet, and to know that I have loved you. 10 "Because you have kept My command to persevere, I also will keep you from the hour of trial which shall come upon the whole world, to test those who dwell on the earth.</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13</a:t>
            </a:fld>
            <a:endParaRPr lang="en-US"/>
          </a:p>
        </p:txBody>
      </p:sp>
    </p:spTree>
    <p:extLst>
      <p:ext uri="{BB962C8B-B14F-4D97-AF65-F5344CB8AC3E}">
        <p14:creationId xmlns:p14="http://schemas.microsoft.com/office/powerpoint/2010/main" val="7755622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15</a:t>
            </a:fld>
            <a:endParaRPr lang="en-US"/>
          </a:p>
        </p:txBody>
      </p:sp>
    </p:spTree>
    <p:extLst>
      <p:ext uri="{BB962C8B-B14F-4D97-AF65-F5344CB8AC3E}">
        <p14:creationId xmlns:p14="http://schemas.microsoft.com/office/powerpoint/2010/main" val="40082477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16</a:t>
            </a:fld>
            <a:endParaRPr lang="en-US"/>
          </a:p>
        </p:txBody>
      </p:sp>
    </p:spTree>
    <p:extLst>
      <p:ext uri="{BB962C8B-B14F-4D97-AF65-F5344CB8AC3E}">
        <p14:creationId xmlns:p14="http://schemas.microsoft.com/office/powerpoint/2010/main" val="21133389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17</a:t>
            </a:fld>
            <a:endParaRPr lang="en-US"/>
          </a:p>
        </p:txBody>
      </p:sp>
    </p:spTree>
    <p:extLst>
      <p:ext uri="{BB962C8B-B14F-4D97-AF65-F5344CB8AC3E}">
        <p14:creationId xmlns:p14="http://schemas.microsoft.com/office/powerpoint/2010/main" val="9876894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18</a:t>
            </a:fld>
            <a:endParaRPr lang="en-US"/>
          </a:p>
        </p:txBody>
      </p:sp>
    </p:spTree>
    <p:extLst>
      <p:ext uri="{BB962C8B-B14F-4D97-AF65-F5344CB8AC3E}">
        <p14:creationId xmlns:p14="http://schemas.microsoft.com/office/powerpoint/2010/main" val="3041397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19</a:t>
            </a:fld>
            <a:endParaRPr lang="en-US"/>
          </a:p>
        </p:txBody>
      </p:sp>
    </p:spTree>
    <p:extLst>
      <p:ext uri="{BB962C8B-B14F-4D97-AF65-F5344CB8AC3E}">
        <p14:creationId xmlns:p14="http://schemas.microsoft.com/office/powerpoint/2010/main" val="37986676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20</a:t>
            </a:fld>
            <a:endParaRPr lang="en-US"/>
          </a:p>
        </p:txBody>
      </p:sp>
    </p:spTree>
    <p:extLst>
      <p:ext uri="{BB962C8B-B14F-4D97-AF65-F5344CB8AC3E}">
        <p14:creationId xmlns:p14="http://schemas.microsoft.com/office/powerpoint/2010/main" val="3263241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dirty="0"/>
          </a:p>
        </p:txBody>
      </p:sp>
    </p:spTree>
    <p:extLst>
      <p:ext uri="{BB962C8B-B14F-4D97-AF65-F5344CB8AC3E}">
        <p14:creationId xmlns:p14="http://schemas.microsoft.com/office/powerpoint/2010/main" val="40820501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21</a:t>
            </a:fld>
            <a:endParaRPr lang="en-US"/>
          </a:p>
        </p:txBody>
      </p:sp>
    </p:spTree>
    <p:extLst>
      <p:ext uri="{BB962C8B-B14F-4D97-AF65-F5344CB8AC3E}">
        <p14:creationId xmlns:p14="http://schemas.microsoft.com/office/powerpoint/2010/main" val="4090143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3</a:t>
            </a:fld>
            <a:endParaRPr lang="en-US" dirty="0"/>
          </a:p>
        </p:txBody>
      </p:sp>
    </p:spTree>
    <p:extLst>
      <p:ext uri="{BB962C8B-B14F-4D97-AF65-F5344CB8AC3E}">
        <p14:creationId xmlns:p14="http://schemas.microsoft.com/office/powerpoint/2010/main" val="3548395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4</a:t>
            </a:fld>
            <a:endParaRPr lang="en-US" dirty="0">
              <a:solidFill>
                <a:srgbClr val="000000"/>
              </a:solidFill>
            </a:endParaRPr>
          </a:p>
        </p:txBody>
      </p:sp>
    </p:spTree>
    <p:extLst>
      <p:ext uri="{BB962C8B-B14F-4D97-AF65-F5344CB8AC3E}">
        <p14:creationId xmlns:p14="http://schemas.microsoft.com/office/powerpoint/2010/main" val="910386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Lu 13:6 ¶ He also spoke this parable: "A certain man had a fig tree planted in his vineyard, and he came seeking fruit on it and found none. 7 "Then he said to the keeper of his vineyard, 'Look, for three years I have come seeking fruit on this fig tree and find none. Cut it down; why does it use up the ground?' 8 "But he answered and said to him, 'Sir, let it alone this year also, until I dig around it and fertilize it. 9 'And if it bears fruit, well. But if not, after that you can cut it down.'"</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5</a:t>
            </a:fld>
            <a:endParaRPr lang="en-US"/>
          </a:p>
        </p:txBody>
      </p:sp>
    </p:spTree>
    <p:extLst>
      <p:ext uri="{BB962C8B-B14F-4D97-AF65-F5344CB8AC3E}">
        <p14:creationId xmlns:p14="http://schemas.microsoft.com/office/powerpoint/2010/main" val="1498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rgbClr val="000000"/>
                </a:solidFill>
                <a:effectLst/>
                <a:latin typeface="Times New Roman" pitchFamily="16" charset="0"/>
                <a:ea typeface="+mn-ea"/>
                <a:cs typeface="+mn-cs"/>
              </a:rPr>
              <a:t>Heb</a:t>
            </a:r>
            <a:r>
              <a:rPr lang="en-US" sz="1200" kern="1200" dirty="0" smtClean="0">
                <a:solidFill>
                  <a:srgbClr val="000000"/>
                </a:solidFill>
                <a:effectLst/>
                <a:latin typeface="Times New Roman" pitchFamily="16" charset="0"/>
                <a:ea typeface="+mn-ea"/>
                <a:cs typeface="+mn-cs"/>
              </a:rPr>
              <a:t> 5:12 For though by this time you ought to be teachers, you need someone to teach you again the first principles of the oracles of God; and you have come to need milk and not solid food.</a:t>
            </a:r>
          </a:p>
          <a:p>
            <a:r>
              <a:rPr lang="en-US" sz="1200" kern="1200" dirty="0" smtClean="0">
                <a:solidFill>
                  <a:srgbClr val="000000"/>
                </a:solidFill>
                <a:effectLst/>
                <a:latin typeface="Times New Roman" pitchFamily="16" charset="0"/>
                <a:ea typeface="+mn-ea"/>
                <a:cs typeface="+mn-cs"/>
              </a:rPr>
              <a:t>1Co 3:1 ¶ And I, brethren, could not speak to you as to spiritual people but as to carnal, as to babes in Christ. 2 I fed you with milk and not with solid food; for until now you were not able to receive it, and even now you are still not able; 3 for you are still carnal. For where there are envy, strife, and divisions among you, are you not carnal and behaving like mere men?</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6</a:t>
            </a:fld>
            <a:endParaRPr lang="en-US"/>
          </a:p>
        </p:txBody>
      </p:sp>
    </p:spTree>
    <p:extLst>
      <p:ext uri="{BB962C8B-B14F-4D97-AF65-F5344CB8AC3E}">
        <p14:creationId xmlns:p14="http://schemas.microsoft.com/office/powerpoint/2010/main" val="3203040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7</a:t>
            </a:fld>
            <a:endParaRPr lang="en-US"/>
          </a:p>
        </p:txBody>
      </p:sp>
    </p:spTree>
    <p:extLst>
      <p:ext uri="{BB962C8B-B14F-4D97-AF65-F5344CB8AC3E}">
        <p14:creationId xmlns:p14="http://schemas.microsoft.com/office/powerpoint/2010/main" val="44536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8</a:t>
            </a:fld>
            <a:endParaRPr lang="en-US"/>
          </a:p>
        </p:txBody>
      </p:sp>
    </p:spTree>
    <p:extLst>
      <p:ext uri="{BB962C8B-B14F-4D97-AF65-F5344CB8AC3E}">
        <p14:creationId xmlns:p14="http://schemas.microsoft.com/office/powerpoint/2010/main" val="38804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9</a:t>
            </a:fld>
            <a:endParaRPr lang="en-US"/>
          </a:p>
        </p:txBody>
      </p:sp>
    </p:spTree>
    <p:extLst>
      <p:ext uri="{BB962C8B-B14F-4D97-AF65-F5344CB8AC3E}">
        <p14:creationId xmlns:p14="http://schemas.microsoft.com/office/powerpoint/2010/main" val="60033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val="2270904602"/>
      </p:ext>
    </p:extLst>
  </p:cSld>
  <p:clrMapOvr>
    <a:masterClrMapping/>
  </p:clrMapOvr>
  <p:transition>
    <p:fade/>
  </p:transition>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val="425968467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val="88151447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val="264522684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val="407635237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val="88399583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val="62433594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val="399161107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val="99816149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val="155476364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val="12498302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val="2256814181"/>
      </p:ext>
    </p:extLst>
  </p:cSld>
  <p:clrMap bg1="dk1" tx1="lt1" bg2="dk2" tx2="lt2" accent1="accent1" accent2="accent2" accent3="accent3" accent4="accent4" accent5="accent5" accent6="accent6" hlink="hlink" folHlink="folHlink"/>
  <p:sldLayoutIdLst>
    <p:sldLayoutId id="2147484511" r:id="rId1"/>
    <p:sldLayoutId id="2147484512" r:id="rId2"/>
    <p:sldLayoutId id="2147484513" r:id="rId3"/>
    <p:sldLayoutId id="2147484514" r:id="rId4"/>
    <p:sldLayoutId id="2147484515" r:id="rId5"/>
    <p:sldLayoutId id="2147484516" r:id="rId6"/>
    <p:sldLayoutId id="2147484517" r:id="rId7"/>
    <p:sldLayoutId id="2147484518" r:id="rId8"/>
    <p:sldLayoutId id="2147484519" r:id="rId9"/>
    <p:sldLayoutId id="2147484520" r:id="rId10"/>
    <p:sldLayoutId id="2147484521" r:id="rId11"/>
  </p:sldLayoutIdLst>
  <p:transition>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599" y="1428750"/>
            <a:ext cx="8719458" cy="3404507"/>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r>
              <a:rPr lang="en-US" sz="3000" dirty="0">
                <a:effectLst>
                  <a:glow rad="228600">
                    <a:srgbClr val="03080D"/>
                  </a:glow>
                </a:effectLst>
              </a:rPr>
              <a:t>PM Bible Class (Livestream)  				5:00  PM</a:t>
            </a:r>
          </a:p>
          <a:p>
            <a:pPr marL="0" indent="0">
              <a:buNone/>
            </a:pPr>
            <a:r>
              <a:rPr lang="en-US" sz="3000" b="1" dirty="0">
                <a:effectLst>
                  <a:glow rad="228600">
                    <a:srgbClr val="03080D"/>
                  </a:glow>
                </a:effectLst>
              </a:rPr>
              <a:t>Wednesday</a:t>
            </a: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150487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1. </a:t>
            </a:r>
            <a:r>
              <a:rPr lang="en-US" sz="4000" dirty="0" smtClean="0">
                <a:effectLst>
                  <a:glow rad="228600">
                    <a:srgbClr val="000000"/>
                  </a:glow>
                </a:effectLst>
              </a:rPr>
              <a:t>Overall spiritual improvement</a:t>
            </a:r>
          </a:p>
          <a:p>
            <a:pPr marL="0" indent="0" algn="just">
              <a:buNone/>
            </a:pPr>
            <a:r>
              <a:rPr lang="en-US" sz="4000" dirty="0">
                <a:effectLst>
                  <a:glow rad="228600">
                    <a:srgbClr val="000000"/>
                  </a:glow>
                </a:effectLst>
              </a:rPr>
              <a:t>	</a:t>
            </a:r>
            <a:r>
              <a:rPr lang="en-US" sz="4000" dirty="0" smtClean="0">
                <a:effectLst>
                  <a:glow rad="228600">
                    <a:srgbClr val="000000"/>
                  </a:glow>
                </a:effectLst>
              </a:rPr>
              <a:t>- Greater effort </a:t>
            </a:r>
            <a:r>
              <a:rPr lang="en-US" sz="4000" dirty="0">
                <a:effectLst>
                  <a:glow rad="228600">
                    <a:srgbClr val="000000"/>
                  </a:glow>
                </a:effectLst>
              </a:rPr>
              <a:t>to grow </a:t>
            </a:r>
            <a:r>
              <a:rPr lang="en-US" sz="4000" dirty="0" smtClean="0">
                <a:effectLst>
                  <a:glow rad="228600">
                    <a:srgbClr val="000000"/>
                  </a:glow>
                </a:effectLst>
              </a:rPr>
              <a:t>knowledge</a:t>
            </a:r>
            <a:endParaRPr lang="en-US" sz="4000" dirty="0" smtClean="0">
              <a:effectLst>
                <a:glow rad="228600">
                  <a:srgbClr val="000000"/>
                </a:glow>
              </a:effectLst>
            </a:endParaRPr>
          </a:p>
          <a:p>
            <a:pPr marL="0" indent="0" algn="just">
              <a:buNone/>
            </a:pPr>
            <a:r>
              <a:rPr lang="en-US" sz="4000" dirty="0">
                <a:effectLst>
                  <a:glow rad="228600">
                    <a:srgbClr val="000000"/>
                  </a:glow>
                </a:effectLst>
              </a:rPr>
              <a:t>	</a:t>
            </a:r>
            <a:r>
              <a:rPr lang="en-US" sz="4000" dirty="0" smtClean="0">
                <a:effectLst>
                  <a:glow rad="228600">
                    <a:srgbClr val="000000"/>
                  </a:glow>
                </a:effectLst>
              </a:rPr>
              <a:t>- Greater effort to service</a:t>
            </a:r>
          </a:p>
          <a:p>
            <a:pPr marL="0" indent="0" algn="just">
              <a:buNone/>
            </a:pPr>
            <a:r>
              <a:rPr lang="en-US" sz="4000" dirty="0">
                <a:effectLst>
                  <a:glow rad="228600">
                    <a:srgbClr val="000000"/>
                  </a:glow>
                </a:effectLst>
              </a:rPr>
              <a:t>	</a:t>
            </a:r>
            <a:r>
              <a:rPr lang="en-US" sz="4000" dirty="0" smtClean="0">
                <a:effectLst>
                  <a:glow rad="228600">
                    <a:srgbClr val="000000"/>
                  </a:glow>
                </a:effectLst>
              </a:rPr>
              <a:t>- Greater effort to be together</a:t>
            </a:r>
          </a:p>
          <a:p>
            <a:pPr marL="0" indent="0" algn="just">
              <a:buNone/>
            </a:pPr>
            <a:r>
              <a:rPr lang="en-US" sz="4000" dirty="0">
                <a:effectLst>
                  <a:glow rad="228600">
                    <a:srgbClr val="000000"/>
                  </a:glow>
                </a:effectLst>
              </a:rPr>
              <a:t>	</a:t>
            </a:r>
            <a:r>
              <a:rPr lang="en-US" sz="4000" dirty="0" smtClean="0">
                <a:effectLst>
                  <a:glow rad="228600">
                    <a:srgbClr val="000000"/>
                  </a:glow>
                </a:effectLst>
              </a:rPr>
              <a:t>	Being present as much as possible</a:t>
            </a:r>
            <a:endParaRPr lang="en-US" sz="40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Goals for Growth</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99227260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4000" dirty="0" smtClean="0">
                <a:effectLst>
                  <a:glow rad="228600">
                    <a:srgbClr val="000000"/>
                  </a:glow>
                </a:effectLst>
              </a:rPr>
              <a:t>1. </a:t>
            </a:r>
            <a:r>
              <a:rPr lang="en-US" sz="4000" dirty="0" smtClean="0">
                <a:effectLst>
                  <a:glow rad="228600">
                    <a:srgbClr val="000000"/>
                  </a:glow>
                </a:effectLst>
              </a:rPr>
              <a:t>Overall spiritual improvement</a:t>
            </a:r>
            <a:endParaRPr lang="en-US" sz="4000" dirty="0" smtClean="0">
              <a:effectLst>
                <a:glow rad="228600">
                  <a:srgbClr val="000000"/>
                </a:glow>
              </a:effectLst>
            </a:endParaRPr>
          </a:p>
          <a:p>
            <a:pPr marL="0" indent="0" algn="just">
              <a:buNone/>
            </a:pPr>
            <a:endParaRPr lang="en-US" sz="4000" dirty="0" smtClean="0">
              <a:effectLst>
                <a:glow rad="228600">
                  <a:srgbClr val="000000"/>
                </a:glow>
              </a:effectLst>
            </a:endParaRPr>
          </a:p>
          <a:p>
            <a:pPr marL="0" indent="0" algn="just">
              <a:buNone/>
            </a:pPr>
            <a:r>
              <a:rPr lang="en-US" sz="4000" dirty="0" smtClean="0">
                <a:effectLst>
                  <a:glow rad="228600">
                    <a:srgbClr val="000000"/>
                  </a:glow>
                </a:effectLst>
              </a:rPr>
              <a:t>2. Evangelical focuses</a:t>
            </a:r>
          </a:p>
          <a:p>
            <a:pPr marL="0" indent="0" algn="just">
              <a:buNone/>
            </a:pPr>
            <a:r>
              <a:rPr lang="en-US" sz="4000" dirty="0">
                <a:effectLst>
                  <a:glow rad="228600">
                    <a:srgbClr val="000000"/>
                  </a:glow>
                </a:effectLst>
              </a:rPr>
              <a:t>	</a:t>
            </a:r>
            <a:r>
              <a:rPr lang="en-US" sz="4000" dirty="0" smtClean="0">
                <a:effectLst>
                  <a:glow rad="228600">
                    <a:srgbClr val="000000"/>
                  </a:glow>
                </a:effectLst>
              </a:rPr>
              <a:t>- Setting up Bible Studies</a:t>
            </a:r>
          </a:p>
          <a:p>
            <a:pPr marL="0" indent="0" algn="just">
              <a:buNone/>
            </a:pPr>
            <a:r>
              <a:rPr lang="en-US" sz="4000" dirty="0">
                <a:effectLst>
                  <a:glow rad="228600">
                    <a:srgbClr val="000000"/>
                  </a:glow>
                </a:effectLst>
              </a:rPr>
              <a:t>	</a:t>
            </a:r>
            <a:r>
              <a:rPr lang="en-US" sz="4000" dirty="0" smtClean="0">
                <a:effectLst>
                  <a:glow rad="228600">
                    <a:srgbClr val="000000"/>
                  </a:glow>
                </a:effectLst>
              </a:rPr>
              <a:t>- Reaching out to the lost</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Goals for Growth</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4460900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animEffect transition="in" filter="fade">
                                      <p:cBhvr>
                                        <p:cTn id="7" dur="500"/>
                                        <p:tgtEl>
                                          <p:spTgt spid="3075">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5">
                                            <p:txEl>
                                              <p:pRg st="4" end="4"/>
                                            </p:txEl>
                                          </p:spTgt>
                                        </p:tgtEl>
                                        <p:attrNameLst>
                                          <p:attrName>style.visibility</p:attrName>
                                        </p:attrNameLst>
                                      </p:cBhvr>
                                      <p:to>
                                        <p:strVal val="visible"/>
                                      </p:to>
                                    </p:set>
                                    <p:animEffect transition="in" filter="fade">
                                      <p:cBhvr>
                                        <p:cTn id="10"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4000" dirty="0" smtClean="0">
                <a:effectLst>
                  <a:glow rad="228600">
                    <a:srgbClr val="000000"/>
                  </a:glow>
                </a:effectLst>
              </a:rPr>
              <a:t>1. </a:t>
            </a:r>
            <a:r>
              <a:rPr lang="en-US" sz="4000" dirty="0" smtClean="0">
                <a:effectLst>
                  <a:glow rad="228600">
                    <a:srgbClr val="000000"/>
                  </a:glow>
                </a:effectLst>
              </a:rPr>
              <a:t>Overall spiritual improvement</a:t>
            </a:r>
            <a:endParaRPr lang="en-US" sz="4000" dirty="0" smtClean="0">
              <a:effectLst>
                <a:glow rad="228600">
                  <a:srgbClr val="000000"/>
                </a:glow>
              </a:effectLst>
            </a:endParaRPr>
          </a:p>
          <a:p>
            <a:pPr marL="0" indent="0" algn="just">
              <a:buNone/>
            </a:pPr>
            <a:endParaRPr lang="en-US" sz="4000" dirty="0" smtClean="0">
              <a:effectLst>
                <a:glow rad="228600">
                  <a:srgbClr val="000000"/>
                </a:glow>
              </a:effectLst>
            </a:endParaRPr>
          </a:p>
          <a:p>
            <a:pPr marL="0" indent="0" algn="just">
              <a:buNone/>
            </a:pPr>
            <a:r>
              <a:rPr lang="en-US" sz="4000" dirty="0" smtClean="0">
                <a:effectLst>
                  <a:glow rad="228600">
                    <a:srgbClr val="000000"/>
                  </a:glow>
                </a:effectLst>
              </a:rPr>
              <a:t>2. Evangelical focuses</a:t>
            </a:r>
          </a:p>
          <a:p>
            <a:pPr marL="0" indent="0" algn="just">
              <a:buNone/>
            </a:pPr>
            <a:endParaRPr lang="en-US" sz="4000" dirty="0" smtClean="0">
              <a:effectLst>
                <a:glow rad="228600">
                  <a:srgbClr val="000000"/>
                </a:glow>
              </a:effectLst>
            </a:endParaRPr>
          </a:p>
          <a:p>
            <a:pPr marL="0" indent="0" algn="just">
              <a:buNone/>
            </a:pPr>
            <a:r>
              <a:rPr lang="en-US" sz="4000" dirty="0" smtClean="0">
                <a:effectLst>
                  <a:glow rad="228600">
                    <a:srgbClr val="000000"/>
                  </a:glow>
                </a:effectLst>
              </a:rPr>
              <a:t>3. More prayer</a:t>
            </a:r>
            <a:endParaRPr lang="en-US" sz="40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Goals for Growth</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479313804"/>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3900" dirty="0" smtClean="0">
                <a:effectLst>
                  <a:glow rad="228600">
                    <a:srgbClr val="000000"/>
                  </a:glow>
                </a:effectLst>
              </a:rPr>
              <a:t>Persevering is our calling</a:t>
            </a:r>
          </a:p>
          <a:p>
            <a:pPr marL="0" indent="0" algn="just">
              <a:buNone/>
            </a:pPr>
            <a:r>
              <a:rPr lang="en-US" sz="3900" dirty="0">
                <a:effectLst>
                  <a:glow rad="228600">
                    <a:srgbClr val="000000"/>
                  </a:glow>
                </a:effectLst>
              </a:rPr>
              <a:t>	</a:t>
            </a:r>
            <a:r>
              <a:rPr lang="en-US" sz="3900" dirty="0" smtClean="0">
                <a:effectLst>
                  <a:glow rad="228600">
                    <a:srgbClr val="000000"/>
                  </a:glow>
                </a:effectLst>
              </a:rPr>
              <a:t>Revelation 2:8-10</a:t>
            </a:r>
          </a:p>
          <a:p>
            <a:pPr marL="0" indent="0" algn="just">
              <a:buNone/>
            </a:pPr>
            <a:r>
              <a:rPr lang="en-US" sz="3900" dirty="0">
                <a:effectLst>
                  <a:glow rad="228600">
                    <a:srgbClr val="000000"/>
                  </a:glow>
                </a:effectLst>
              </a:rPr>
              <a:t>	</a:t>
            </a:r>
            <a:r>
              <a:rPr lang="en-US" sz="3900" dirty="0" smtClean="0">
                <a:effectLst>
                  <a:glow rad="228600">
                    <a:srgbClr val="000000"/>
                  </a:glow>
                </a:effectLst>
              </a:rPr>
              <a:t>Revelation 3:7-10</a:t>
            </a:r>
          </a:p>
          <a:p>
            <a:pPr marL="0" indent="0" algn="just">
              <a:buNone/>
            </a:pPr>
            <a:r>
              <a:rPr lang="en-US" sz="3900" dirty="0" smtClean="0">
                <a:effectLst>
                  <a:glow rad="228600">
                    <a:srgbClr val="000000"/>
                  </a:glow>
                </a:effectLst>
              </a:rPr>
              <a:t>Personal growth = congregation success</a:t>
            </a:r>
          </a:p>
          <a:p>
            <a:pPr marL="0" indent="0" algn="just">
              <a:buNone/>
            </a:pPr>
            <a:r>
              <a:rPr lang="en-US" sz="3900" dirty="0">
                <a:effectLst>
                  <a:glow rad="228600">
                    <a:srgbClr val="000000"/>
                  </a:glow>
                </a:effectLst>
              </a:rPr>
              <a:t>	</a:t>
            </a:r>
            <a:r>
              <a:rPr lang="en-US" sz="3900" dirty="0" smtClean="0">
                <a:effectLst>
                  <a:glow rad="228600">
                    <a:srgbClr val="000000"/>
                  </a:glow>
                </a:effectLst>
              </a:rPr>
              <a:t>Are you ready to work?</a:t>
            </a:r>
            <a:endParaRPr lang="en-US" sz="40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Give It A Year</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62457461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5">
                                            <p:txEl>
                                              <p:pRg st="1" end="1"/>
                                            </p:txEl>
                                          </p:spTgt>
                                        </p:tgtEl>
                                        <p:attrNameLst>
                                          <p:attrName>style.visibility</p:attrName>
                                        </p:attrNameLst>
                                      </p:cBhvr>
                                      <p:to>
                                        <p:strVal val="visible"/>
                                      </p:to>
                                    </p:set>
                                    <p:animEffect transition="in" filter="fade">
                                      <p:cBhvr>
                                        <p:cTn id="10" dur="500"/>
                                        <p:tgtEl>
                                          <p:spTgt spid="307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Effect transition="in" filter="fade">
                                      <p:cBhvr>
                                        <p:cTn id="13" dur="500"/>
                                        <p:tgtEl>
                                          <p:spTgt spid="307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075">
                                            <p:txEl>
                                              <p:pRg st="3" end="3"/>
                                            </p:txEl>
                                          </p:spTgt>
                                        </p:tgtEl>
                                        <p:attrNameLst>
                                          <p:attrName>style.visibility</p:attrName>
                                        </p:attrNameLst>
                                      </p:cBhvr>
                                      <p:to>
                                        <p:strVal val="visible"/>
                                      </p:to>
                                    </p:set>
                                    <p:animEffect transition="in" filter="fade">
                                      <p:cBhvr>
                                        <p:cTn id="18" dur="500"/>
                                        <p:tgtEl>
                                          <p:spTgt spid="3075">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075">
                                            <p:txEl>
                                              <p:pRg st="4" end="4"/>
                                            </p:txEl>
                                          </p:spTgt>
                                        </p:tgtEl>
                                        <p:attrNameLst>
                                          <p:attrName>style.visibility</p:attrName>
                                        </p:attrNameLst>
                                      </p:cBhvr>
                                      <p:to>
                                        <p:strVal val="visible"/>
                                      </p:to>
                                    </p:set>
                                    <p:animEffect transition="in" filter="fade">
                                      <p:cBhvr>
                                        <p:cTn id="21"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84778624"/>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04812" y="438150"/>
            <a:ext cx="8315325" cy="3505200"/>
          </a:xfrm>
        </p:spPr>
        <p:txBody>
          <a:bodyPr>
            <a:noAutofit/>
          </a:bodyPr>
          <a:lstStyle/>
          <a:p>
            <a:pPr marL="0" indent="0" algn="just">
              <a:buNone/>
            </a:pPr>
            <a:r>
              <a:rPr lang="en-US" sz="4800" i="1" dirty="0" smtClean="0">
                <a:effectLst>
                  <a:glow rad="228600">
                    <a:srgbClr val="000000"/>
                  </a:glow>
                </a:effectLst>
              </a:rPr>
              <a:t>“What </a:t>
            </a:r>
            <a:r>
              <a:rPr lang="en-US" sz="4800" i="1" dirty="0">
                <a:effectLst>
                  <a:glow rad="228600">
                    <a:srgbClr val="000000"/>
                  </a:glow>
                </a:effectLst>
              </a:rPr>
              <a:t>must I do to be saved</a:t>
            </a:r>
            <a:r>
              <a:rPr lang="en-US" sz="4800" i="1" dirty="0" smtClean="0">
                <a:effectLst>
                  <a:glow rad="228600">
                    <a:srgbClr val="000000"/>
                  </a:glow>
                </a:effectLst>
              </a:rPr>
              <a:t>?" 							</a:t>
            </a:r>
            <a:r>
              <a:rPr lang="en-US" sz="4800" dirty="0" smtClean="0">
                <a:effectLst>
                  <a:glow rad="228600">
                    <a:srgbClr val="000000"/>
                  </a:glow>
                </a:effectLst>
              </a:rPr>
              <a:t>Acts 16:30</a:t>
            </a:r>
          </a:p>
          <a:p>
            <a:pPr marL="0" indent="0" algn="just">
              <a:buNone/>
            </a:pPr>
            <a:endParaRPr lang="en-US" sz="4000" dirty="0">
              <a:effectLst>
                <a:glow rad="228600">
                  <a:srgbClr val="000000"/>
                </a:glow>
              </a:effectLst>
            </a:endParaRPr>
          </a:p>
        </p:txBody>
      </p:sp>
    </p:spTree>
    <p:extLst>
      <p:ext uri="{BB962C8B-B14F-4D97-AF65-F5344CB8AC3E}">
        <p14:creationId xmlns:p14="http://schemas.microsoft.com/office/powerpoint/2010/main" val="138115990"/>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04812" y="438150"/>
            <a:ext cx="8315325" cy="3505200"/>
          </a:xfrm>
        </p:spPr>
        <p:txBody>
          <a:bodyPr>
            <a:noAutofit/>
          </a:bodyPr>
          <a:lstStyle/>
          <a:p>
            <a:pPr marL="0" indent="0" algn="just">
              <a:buNone/>
            </a:pPr>
            <a:r>
              <a:rPr lang="en-US" sz="4800" i="1" dirty="0" smtClean="0">
                <a:effectLst>
                  <a:glow rad="228600">
                    <a:srgbClr val="000000"/>
                  </a:glow>
                </a:effectLst>
              </a:rPr>
              <a:t>“</a:t>
            </a:r>
            <a:r>
              <a:rPr lang="en-US" sz="4800" i="1" dirty="0" smtClean="0">
                <a:solidFill>
                  <a:srgbClr val="FFFF00"/>
                </a:solidFill>
                <a:effectLst>
                  <a:glow rad="228600">
                    <a:srgbClr val="000000"/>
                  </a:glow>
                </a:effectLst>
              </a:rPr>
              <a:t>What</a:t>
            </a:r>
            <a:r>
              <a:rPr lang="en-US" sz="4800" i="1" dirty="0" smtClean="0">
                <a:effectLst>
                  <a:glow rad="228600">
                    <a:srgbClr val="000000"/>
                  </a:glow>
                </a:effectLst>
              </a:rPr>
              <a:t> </a:t>
            </a:r>
            <a:r>
              <a:rPr lang="en-US" sz="4800" i="1" dirty="0">
                <a:effectLst>
                  <a:glow rad="228600">
                    <a:srgbClr val="000000"/>
                  </a:glow>
                </a:effectLst>
              </a:rPr>
              <a:t>must I do to be saved</a:t>
            </a:r>
            <a:r>
              <a:rPr lang="en-US" sz="4800" i="1" dirty="0" smtClean="0">
                <a:effectLst>
                  <a:glow rad="228600">
                    <a:srgbClr val="000000"/>
                  </a:glow>
                </a:effectLst>
              </a:rPr>
              <a:t>?" 							</a:t>
            </a:r>
            <a:r>
              <a:rPr lang="en-US" sz="4800" dirty="0" smtClean="0">
                <a:effectLst>
                  <a:glow rad="228600">
                    <a:srgbClr val="000000"/>
                  </a:glow>
                </a:effectLst>
              </a:rPr>
              <a:t>Acts 16:30</a:t>
            </a:r>
          </a:p>
          <a:p>
            <a:pPr marL="0" indent="0" algn="just">
              <a:buNone/>
            </a:pPr>
            <a:r>
              <a:rPr lang="en-US" sz="4000" dirty="0" smtClean="0">
                <a:effectLst>
                  <a:glow rad="228600">
                    <a:srgbClr val="000000"/>
                  </a:glow>
                </a:effectLst>
              </a:rPr>
              <a:t>A question of connection</a:t>
            </a:r>
            <a:endParaRPr lang="en-US" sz="4000" dirty="0">
              <a:effectLst>
                <a:glow rad="228600">
                  <a:srgbClr val="000000"/>
                </a:glow>
              </a:effectLst>
            </a:endParaRPr>
          </a:p>
        </p:txBody>
      </p:sp>
    </p:spTree>
    <p:extLst>
      <p:ext uri="{BB962C8B-B14F-4D97-AF65-F5344CB8AC3E}">
        <p14:creationId xmlns:p14="http://schemas.microsoft.com/office/powerpoint/2010/main" val="4230201117"/>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04812" y="438150"/>
            <a:ext cx="8315325" cy="3505200"/>
          </a:xfrm>
        </p:spPr>
        <p:txBody>
          <a:bodyPr>
            <a:noAutofit/>
          </a:bodyPr>
          <a:lstStyle/>
          <a:p>
            <a:pPr marL="0" indent="0" algn="just">
              <a:buNone/>
            </a:pPr>
            <a:r>
              <a:rPr lang="en-US" sz="4800" i="1" dirty="0" smtClean="0">
                <a:effectLst>
                  <a:glow rad="228600">
                    <a:srgbClr val="000000"/>
                  </a:glow>
                </a:effectLst>
              </a:rPr>
              <a:t>“What </a:t>
            </a:r>
            <a:r>
              <a:rPr lang="en-US" sz="4800" i="1" dirty="0">
                <a:solidFill>
                  <a:srgbClr val="FFFF00"/>
                </a:solidFill>
                <a:effectLst>
                  <a:glow rad="228600">
                    <a:srgbClr val="000000"/>
                  </a:glow>
                </a:effectLst>
              </a:rPr>
              <a:t>must</a:t>
            </a:r>
            <a:r>
              <a:rPr lang="en-US" sz="4800" i="1" dirty="0">
                <a:effectLst>
                  <a:glow rad="228600">
                    <a:srgbClr val="000000"/>
                  </a:glow>
                </a:effectLst>
              </a:rPr>
              <a:t> I do to be saved</a:t>
            </a:r>
            <a:r>
              <a:rPr lang="en-US" sz="4800" i="1" dirty="0" smtClean="0">
                <a:effectLst>
                  <a:glow rad="228600">
                    <a:srgbClr val="000000"/>
                  </a:glow>
                </a:effectLst>
              </a:rPr>
              <a:t>?" 							</a:t>
            </a:r>
            <a:r>
              <a:rPr lang="en-US" sz="4800" dirty="0" smtClean="0">
                <a:effectLst>
                  <a:glow rad="228600">
                    <a:srgbClr val="000000"/>
                  </a:glow>
                </a:effectLst>
              </a:rPr>
              <a:t>Acts 16:30</a:t>
            </a:r>
          </a:p>
          <a:p>
            <a:pPr marL="0" indent="0" algn="just">
              <a:buNone/>
            </a:pPr>
            <a:r>
              <a:rPr lang="en-US" sz="4000" dirty="0">
                <a:effectLst>
                  <a:glow rad="228600">
                    <a:srgbClr val="000000"/>
                  </a:glow>
                </a:effectLst>
              </a:rPr>
              <a:t>A question of </a:t>
            </a:r>
            <a:r>
              <a:rPr lang="en-US" sz="4000" dirty="0" smtClean="0">
                <a:effectLst>
                  <a:glow rad="228600">
                    <a:srgbClr val="000000"/>
                  </a:glow>
                </a:effectLst>
              </a:rPr>
              <a:t>connection</a:t>
            </a:r>
          </a:p>
          <a:p>
            <a:pPr marL="0" indent="0" algn="just">
              <a:buNone/>
            </a:pPr>
            <a:r>
              <a:rPr lang="en-US" sz="4000" dirty="0" smtClean="0">
                <a:effectLst>
                  <a:glow rad="228600">
                    <a:srgbClr val="000000"/>
                  </a:glow>
                </a:effectLst>
              </a:rPr>
              <a:t>A requirement </a:t>
            </a:r>
          </a:p>
          <a:p>
            <a:pPr marL="0" indent="0" algn="just">
              <a:buNone/>
            </a:pPr>
            <a:endParaRPr lang="en-US" sz="4000" dirty="0">
              <a:effectLst>
                <a:glow rad="228600">
                  <a:srgbClr val="000000"/>
                </a:glow>
              </a:effectLst>
            </a:endParaRPr>
          </a:p>
        </p:txBody>
      </p:sp>
    </p:spTree>
    <p:extLst>
      <p:ext uri="{BB962C8B-B14F-4D97-AF65-F5344CB8AC3E}">
        <p14:creationId xmlns:p14="http://schemas.microsoft.com/office/powerpoint/2010/main" val="2798985609"/>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04812" y="438150"/>
            <a:ext cx="8315325" cy="3505200"/>
          </a:xfrm>
        </p:spPr>
        <p:txBody>
          <a:bodyPr>
            <a:noAutofit/>
          </a:bodyPr>
          <a:lstStyle/>
          <a:p>
            <a:pPr marL="0" indent="0" algn="just">
              <a:buNone/>
            </a:pPr>
            <a:r>
              <a:rPr lang="en-US" sz="4800" i="1" dirty="0" smtClean="0">
                <a:effectLst>
                  <a:glow rad="228600">
                    <a:srgbClr val="000000"/>
                  </a:glow>
                </a:effectLst>
              </a:rPr>
              <a:t>“What </a:t>
            </a:r>
            <a:r>
              <a:rPr lang="en-US" sz="4800" i="1" dirty="0">
                <a:effectLst>
                  <a:glow rad="228600">
                    <a:srgbClr val="000000"/>
                  </a:glow>
                </a:effectLst>
              </a:rPr>
              <a:t>must </a:t>
            </a:r>
            <a:r>
              <a:rPr lang="en-US" sz="4800" i="1" dirty="0">
                <a:solidFill>
                  <a:srgbClr val="FFFF00"/>
                </a:solidFill>
                <a:effectLst>
                  <a:glow rad="228600">
                    <a:srgbClr val="000000"/>
                  </a:glow>
                </a:effectLst>
              </a:rPr>
              <a:t>I</a:t>
            </a:r>
            <a:r>
              <a:rPr lang="en-US" sz="4800" i="1" dirty="0">
                <a:effectLst>
                  <a:glow rad="228600">
                    <a:srgbClr val="000000"/>
                  </a:glow>
                </a:effectLst>
              </a:rPr>
              <a:t> do to be saved</a:t>
            </a:r>
            <a:r>
              <a:rPr lang="en-US" sz="4800" i="1" dirty="0" smtClean="0">
                <a:effectLst>
                  <a:glow rad="228600">
                    <a:srgbClr val="000000"/>
                  </a:glow>
                </a:effectLst>
              </a:rPr>
              <a:t>?" 							</a:t>
            </a:r>
            <a:r>
              <a:rPr lang="en-US" sz="4800" dirty="0" smtClean="0">
                <a:effectLst>
                  <a:glow rad="228600">
                    <a:srgbClr val="000000"/>
                  </a:glow>
                </a:effectLst>
              </a:rPr>
              <a:t>Acts 16:30</a:t>
            </a:r>
          </a:p>
          <a:p>
            <a:pPr marL="0" indent="0" algn="just">
              <a:buNone/>
            </a:pPr>
            <a:r>
              <a:rPr lang="en-US" sz="4000" dirty="0">
                <a:effectLst>
                  <a:glow rad="228600">
                    <a:srgbClr val="000000"/>
                  </a:glow>
                </a:effectLst>
              </a:rPr>
              <a:t>A question of </a:t>
            </a:r>
            <a:r>
              <a:rPr lang="en-US" sz="4000" dirty="0" smtClean="0">
                <a:effectLst>
                  <a:glow rad="228600">
                    <a:srgbClr val="000000"/>
                  </a:glow>
                </a:effectLst>
              </a:rPr>
              <a:t>connection</a:t>
            </a:r>
          </a:p>
          <a:p>
            <a:pPr marL="0" indent="0" algn="just">
              <a:buNone/>
            </a:pPr>
            <a:r>
              <a:rPr lang="en-US" sz="4000" dirty="0" smtClean="0">
                <a:effectLst>
                  <a:glow rad="228600">
                    <a:srgbClr val="000000"/>
                  </a:glow>
                </a:effectLst>
              </a:rPr>
              <a:t>A requirement </a:t>
            </a:r>
          </a:p>
          <a:p>
            <a:pPr marL="0" indent="0" algn="just">
              <a:buNone/>
            </a:pPr>
            <a:r>
              <a:rPr lang="en-US" sz="4000" dirty="0" smtClean="0">
                <a:effectLst>
                  <a:glow rad="228600">
                    <a:srgbClr val="000000"/>
                  </a:glow>
                </a:effectLst>
              </a:rPr>
              <a:t>The individual</a:t>
            </a:r>
            <a:endParaRPr lang="en-US" sz="4000" dirty="0">
              <a:effectLst>
                <a:glow rad="228600">
                  <a:srgbClr val="000000"/>
                </a:glow>
              </a:effectLst>
            </a:endParaRPr>
          </a:p>
        </p:txBody>
      </p:sp>
    </p:spTree>
    <p:extLst>
      <p:ext uri="{BB962C8B-B14F-4D97-AF65-F5344CB8AC3E}">
        <p14:creationId xmlns:p14="http://schemas.microsoft.com/office/powerpoint/2010/main" val="1904228987"/>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04812" y="438150"/>
            <a:ext cx="8315325" cy="4705350"/>
          </a:xfrm>
        </p:spPr>
        <p:txBody>
          <a:bodyPr>
            <a:noAutofit/>
          </a:bodyPr>
          <a:lstStyle/>
          <a:p>
            <a:pPr marL="0" indent="0" algn="just">
              <a:buNone/>
            </a:pPr>
            <a:r>
              <a:rPr lang="en-US" sz="4800" i="1" dirty="0" smtClean="0">
                <a:effectLst>
                  <a:glow rad="228600">
                    <a:srgbClr val="000000"/>
                  </a:glow>
                </a:effectLst>
              </a:rPr>
              <a:t>“What </a:t>
            </a:r>
            <a:r>
              <a:rPr lang="en-US" sz="4800" i="1" dirty="0">
                <a:effectLst>
                  <a:glow rad="228600">
                    <a:srgbClr val="000000"/>
                  </a:glow>
                </a:effectLst>
              </a:rPr>
              <a:t>must I </a:t>
            </a:r>
            <a:r>
              <a:rPr lang="en-US" sz="4800" i="1" dirty="0">
                <a:solidFill>
                  <a:srgbClr val="FFFF00"/>
                </a:solidFill>
                <a:effectLst>
                  <a:glow rad="228600">
                    <a:srgbClr val="000000"/>
                  </a:glow>
                </a:effectLst>
              </a:rPr>
              <a:t>do</a:t>
            </a:r>
            <a:r>
              <a:rPr lang="en-US" sz="4800" i="1" dirty="0">
                <a:effectLst>
                  <a:glow rad="228600">
                    <a:srgbClr val="000000"/>
                  </a:glow>
                </a:effectLst>
              </a:rPr>
              <a:t> to be saved</a:t>
            </a:r>
            <a:r>
              <a:rPr lang="en-US" sz="4800" i="1" dirty="0" smtClean="0">
                <a:effectLst>
                  <a:glow rad="228600">
                    <a:srgbClr val="000000"/>
                  </a:glow>
                </a:effectLst>
              </a:rPr>
              <a:t>?" 							</a:t>
            </a:r>
            <a:r>
              <a:rPr lang="en-US" sz="4800" dirty="0" smtClean="0">
                <a:effectLst>
                  <a:glow rad="228600">
                    <a:srgbClr val="000000"/>
                  </a:glow>
                </a:effectLst>
              </a:rPr>
              <a:t>Acts 16:30</a:t>
            </a:r>
          </a:p>
          <a:p>
            <a:pPr marL="0" indent="0" algn="just">
              <a:buNone/>
            </a:pPr>
            <a:r>
              <a:rPr lang="en-US" sz="4000" dirty="0">
                <a:effectLst>
                  <a:glow rad="228600">
                    <a:srgbClr val="000000"/>
                  </a:glow>
                </a:effectLst>
              </a:rPr>
              <a:t>A question of </a:t>
            </a:r>
            <a:r>
              <a:rPr lang="en-US" sz="4000" dirty="0" smtClean="0">
                <a:effectLst>
                  <a:glow rad="228600">
                    <a:srgbClr val="000000"/>
                  </a:glow>
                </a:effectLst>
              </a:rPr>
              <a:t>connection</a:t>
            </a:r>
          </a:p>
          <a:p>
            <a:pPr marL="0" indent="0" algn="just">
              <a:buNone/>
            </a:pPr>
            <a:r>
              <a:rPr lang="en-US" sz="4000" dirty="0" smtClean="0">
                <a:effectLst>
                  <a:glow rad="228600">
                    <a:srgbClr val="000000"/>
                  </a:glow>
                </a:effectLst>
              </a:rPr>
              <a:t>A requirement </a:t>
            </a:r>
          </a:p>
          <a:p>
            <a:pPr marL="0" indent="0" algn="just">
              <a:buNone/>
            </a:pPr>
            <a:r>
              <a:rPr lang="en-US" sz="4000" dirty="0" smtClean="0">
                <a:effectLst>
                  <a:glow rad="228600">
                    <a:srgbClr val="000000"/>
                  </a:glow>
                </a:effectLst>
              </a:rPr>
              <a:t>The individual</a:t>
            </a:r>
          </a:p>
          <a:p>
            <a:pPr marL="0" indent="0" algn="just">
              <a:buNone/>
            </a:pPr>
            <a:r>
              <a:rPr lang="en-US" sz="4000" dirty="0" smtClean="0">
                <a:effectLst>
                  <a:glow rad="228600">
                    <a:srgbClr val="000000"/>
                  </a:glow>
                </a:effectLst>
              </a:rPr>
              <a:t>Action or behavior</a:t>
            </a:r>
            <a:endParaRPr lang="en-US" sz="4000" dirty="0">
              <a:effectLst>
                <a:glow rad="228600">
                  <a:srgbClr val="000000"/>
                </a:glow>
              </a:effectLst>
            </a:endParaRPr>
          </a:p>
        </p:txBody>
      </p:sp>
    </p:spTree>
    <p:extLst>
      <p:ext uri="{BB962C8B-B14F-4D97-AF65-F5344CB8AC3E}">
        <p14:creationId xmlns:p14="http://schemas.microsoft.com/office/powerpoint/2010/main" val="390737721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8:21-30</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Jesus reveals His goal</a:t>
            </a:r>
          </a:p>
          <a:p>
            <a:pPr marL="0" indent="0" algn="just">
              <a:buNone/>
            </a:pPr>
            <a:endParaRPr lang="en-US" sz="3750" dirty="0"/>
          </a:p>
          <a:p>
            <a:pPr marL="0" indent="0" algn="just">
              <a:buNone/>
            </a:pPr>
            <a:r>
              <a:rPr lang="en-US" sz="3750" dirty="0" smtClean="0"/>
              <a:t>Belief in Jesus</a:t>
            </a:r>
          </a:p>
          <a:p>
            <a:pPr marL="0" indent="0" algn="just">
              <a:buNone/>
            </a:pPr>
            <a:endParaRPr lang="en-US" sz="3750" dirty="0"/>
          </a:p>
          <a:p>
            <a:pPr marL="0" indent="0" algn="just">
              <a:buNone/>
            </a:pPr>
            <a:r>
              <a:rPr lang="en-US" sz="3750" dirty="0" smtClean="0"/>
              <a:t>Speaking from the Father</a:t>
            </a:r>
          </a:p>
        </p:txBody>
      </p:sp>
    </p:spTree>
    <p:extLst>
      <p:ext uri="{BB962C8B-B14F-4D97-AF65-F5344CB8AC3E}">
        <p14:creationId xmlns:p14="http://schemas.microsoft.com/office/powerpoint/2010/main" val="1409682655"/>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04812" y="438150"/>
            <a:ext cx="8315325" cy="4705350"/>
          </a:xfrm>
        </p:spPr>
        <p:txBody>
          <a:bodyPr>
            <a:noAutofit/>
          </a:bodyPr>
          <a:lstStyle/>
          <a:p>
            <a:pPr marL="0" indent="0" algn="just">
              <a:buNone/>
            </a:pPr>
            <a:r>
              <a:rPr lang="en-US" sz="4800" i="1" dirty="0" smtClean="0">
                <a:effectLst>
                  <a:glow rad="228600">
                    <a:srgbClr val="000000"/>
                  </a:glow>
                </a:effectLst>
              </a:rPr>
              <a:t>“What </a:t>
            </a:r>
            <a:r>
              <a:rPr lang="en-US" sz="4800" i="1" dirty="0">
                <a:effectLst>
                  <a:glow rad="228600">
                    <a:srgbClr val="000000"/>
                  </a:glow>
                </a:effectLst>
              </a:rPr>
              <a:t>must I do </a:t>
            </a:r>
            <a:r>
              <a:rPr lang="en-US" sz="4800" i="1" dirty="0">
                <a:solidFill>
                  <a:srgbClr val="FFFF00"/>
                </a:solidFill>
                <a:effectLst>
                  <a:glow rad="228600">
                    <a:srgbClr val="000000"/>
                  </a:glow>
                </a:effectLst>
              </a:rPr>
              <a:t>to be saved</a:t>
            </a:r>
            <a:r>
              <a:rPr lang="en-US" sz="4800" i="1" dirty="0" smtClean="0">
                <a:effectLst>
                  <a:glow rad="228600">
                    <a:srgbClr val="000000"/>
                  </a:glow>
                </a:effectLst>
              </a:rPr>
              <a:t>?" 							</a:t>
            </a:r>
            <a:r>
              <a:rPr lang="en-US" sz="4800" dirty="0" smtClean="0">
                <a:effectLst>
                  <a:glow rad="228600">
                    <a:srgbClr val="000000"/>
                  </a:glow>
                </a:effectLst>
              </a:rPr>
              <a:t>Acts 16:30</a:t>
            </a:r>
          </a:p>
          <a:p>
            <a:pPr marL="0" indent="0" algn="just">
              <a:buNone/>
            </a:pPr>
            <a:r>
              <a:rPr lang="en-US" sz="4000" dirty="0">
                <a:effectLst>
                  <a:glow rad="228600">
                    <a:srgbClr val="000000"/>
                  </a:glow>
                </a:effectLst>
              </a:rPr>
              <a:t>A question of </a:t>
            </a:r>
            <a:r>
              <a:rPr lang="en-US" sz="4000" dirty="0" smtClean="0">
                <a:effectLst>
                  <a:glow rad="228600">
                    <a:srgbClr val="000000"/>
                  </a:glow>
                </a:effectLst>
              </a:rPr>
              <a:t>connection</a:t>
            </a:r>
          </a:p>
          <a:p>
            <a:pPr marL="0" indent="0" algn="just">
              <a:buNone/>
            </a:pPr>
            <a:r>
              <a:rPr lang="en-US" sz="4000" dirty="0" smtClean="0">
                <a:effectLst>
                  <a:glow rad="228600">
                    <a:srgbClr val="000000"/>
                  </a:glow>
                </a:effectLst>
              </a:rPr>
              <a:t>A requirement </a:t>
            </a:r>
          </a:p>
          <a:p>
            <a:pPr marL="0" indent="0" algn="just">
              <a:buNone/>
            </a:pPr>
            <a:r>
              <a:rPr lang="en-US" sz="4000" dirty="0" smtClean="0">
                <a:effectLst>
                  <a:glow rad="228600">
                    <a:srgbClr val="000000"/>
                  </a:glow>
                </a:effectLst>
              </a:rPr>
              <a:t>The individual</a:t>
            </a:r>
          </a:p>
          <a:p>
            <a:pPr marL="0" indent="0" algn="just">
              <a:buNone/>
            </a:pPr>
            <a:r>
              <a:rPr lang="en-US" sz="4000" dirty="0" smtClean="0">
                <a:effectLst>
                  <a:glow rad="228600">
                    <a:srgbClr val="000000"/>
                  </a:glow>
                </a:effectLst>
              </a:rPr>
              <a:t>Action or behavior</a:t>
            </a:r>
          </a:p>
          <a:p>
            <a:pPr marL="0" indent="0" algn="just">
              <a:buNone/>
            </a:pPr>
            <a:r>
              <a:rPr lang="en-US" sz="4000" dirty="0" smtClean="0">
                <a:effectLst>
                  <a:glow rad="228600">
                    <a:srgbClr val="000000"/>
                  </a:glow>
                </a:effectLst>
              </a:rPr>
              <a:t>Transformed to escape</a:t>
            </a:r>
            <a:endParaRPr lang="en-US" sz="4000" dirty="0">
              <a:effectLst>
                <a:glow rad="228600">
                  <a:srgbClr val="000000"/>
                </a:glow>
              </a:effectLst>
            </a:endParaRPr>
          </a:p>
        </p:txBody>
      </p:sp>
    </p:spTree>
    <p:extLst>
      <p:ext uri="{BB962C8B-B14F-4D97-AF65-F5344CB8AC3E}">
        <p14:creationId xmlns:p14="http://schemas.microsoft.com/office/powerpoint/2010/main" val="3812884888"/>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04812" y="438150"/>
            <a:ext cx="8662988" cy="4495800"/>
          </a:xfrm>
        </p:spPr>
        <p:txBody>
          <a:bodyPr>
            <a:noAutofit/>
          </a:bodyPr>
          <a:lstStyle/>
          <a:p>
            <a:pPr marL="0" indent="0" algn="just">
              <a:buNone/>
            </a:pPr>
            <a:r>
              <a:rPr lang="en-US" sz="4800" i="1" dirty="0" smtClean="0">
                <a:effectLst>
                  <a:glow rad="228600">
                    <a:srgbClr val="000000"/>
                  </a:glow>
                </a:effectLst>
              </a:rPr>
              <a:t>“What </a:t>
            </a:r>
            <a:r>
              <a:rPr lang="en-US" sz="4800" i="1" dirty="0">
                <a:effectLst>
                  <a:glow rad="228600">
                    <a:srgbClr val="000000"/>
                  </a:glow>
                </a:effectLst>
              </a:rPr>
              <a:t>must I do to be saved</a:t>
            </a:r>
            <a:r>
              <a:rPr lang="en-US" sz="4800" i="1" dirty="0" smtClean="0">
                <a:effectLst>
                  <a:glow rad="228600">
                    <a:srgbClr val="000000"/>
                  </a:glow>
                </a:effectLst>
              </a:rPr>
              <a:t>?" 							</a:t>
            </a:r>
            <a:r>
              <a:rPr lang="en-US" sz="4800" dirty="0" smtClean="0">
                <a:effectLst>
                  <a:glow rad="228600">
                    <a:srgbClr val="000000"/>
                  </a:glow>
                </a:effectLst>
              </a:rPr>
              <a:t>Acts 16:30</a:t>
            </a:r>
          </a:p>
          <a:p>
            <a:pPr marL="0" indent="0" algn="just">
              <a:buNone/>
            </a:pPr>
            <a:r>
              <a:rPr lang="en-US" sz="4000" dirty="0" smtClean="0">
                <a:effectLst>
                  <a:glow rad="228600">
                    <a:srgbClr val="000000"/>
                  </a:glow>
                </a:effectLst>
              </a:rPr>
              <a:t>“Believe on the Lord” – Acts 16:30</a:t>
            </a:r>
          </a:p>
          <a:p>
            <a:pPr marL="0" indent="0" algn="just">
              <a:buNone/>
            </a:pPr>
            <a:r>
              <a:rPr lang="en-US" sz="4000" dirty="0" smtClean="0">
                <a:effectLst>
                  <a:glow rad="228600">
                    <a:srgbClr val="000000"/>
                  </a:glow>
                </a:effectLst>
              </a:rPr>
              <a:t>“Confess with your mouth” – Rom. 10:9</a:t>
            </a:r>
          </a:p>
          <a:p>
            <a:pPr marL="0" indent="0" algn="just">
              <a:buNone/>
            </a:pPr>
            <a:r>
              <a:rPr lang="en-US" sz="4000" dirty="0" smtClean="0">
                <a:effectLst>
                  <a:glow rad="228600">
                    <a:srgbClr val="000000"/>
                  </a:glow>
                </a:effectLst>
              </a:rPr>
              <a:t>“Repent of your sins” – Acts 2:38</a:t>
            </a:r>
          </a:p>
          <a:p>
            <a:pPr marL="0" indent="0" algn="just">
              <a:buNone/>
            </a:pPr>
            <a:r>
              <a:rPr lang="en-US" sz="4000" dirty="0" smtClean="0">
                <a:effectLst>
                  <a:glow rad="228600">
                    <a:srgbClr val="000000"/>
                  </a:glow>
                </a:effectLst>
              </a:rPr>
              <a:t>“Be baptized” – Acts 22:16</a:t>
            </a:r>
          </a:p>
          <a:p>
            <a:pPr marL="0" indent="0" algn="just">
              <a:buNone/>
            </a:pPr>
            <a:endParaRPr lang="en-US" sz="4000" dirty="0">
              <a:effectLst>
                <a:glow rad="228600">
                  <a:srgbClr val="000000"/>
                </a:glow>
              </a:effectLst>
            </a:endParaRPr>
          </a:p>
        </p:txBody>
      </p:sp>
    </p:spTree>
    <p:extLst>
      <p:ext uri="{BB962C8B-B14F-4D97-AF65-F5344CB8AC3E}">
        <p14:creationId xmlns:p14="http://schemas.microsoft.com/office/powerpoint/2010/main" val="961488025"/>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4761439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8610601" cy="3622222"/>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r>
              <a:rPr lang="en-US" sz="3000" dirty="0">
                <a:effectLst>
                  <a:glow rad="228600">
                    <a:srgbClr val="03080D"/>
                  </a:glow>
                </a:effectLst>
              </a:rPr>
              <a:t>PM Bible Class (Livestream)  			5:00  PM</a:t>
            </a:r>
          </a:p>
          <a:p>
            <a:pPr marL="0" indent="0">
              <a:buNone/>
            </a:pPr>
            <a:r>
              <a:rPr lang="en-US" sz="3000" b="1" dirty="0">
                <a:effectLst>
                  <a:glow rad="228600">
                    <a:srgbClr val="03080D"/>
                  </a:glow>
                </a:effectLst>
              </a:rPr>
              <a:t>Wednesday</a:t>
            </a: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550456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356489363"/>
              </p:ext>
            </p:extLst>
          </p:nvPr>
        </p:nvGraphicFramePr>
        <p:xfrm>
          <a:off x="-100013" y="-1"/>
          <a:ext cx="9244012" cy="51435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4622006">
                  <a:extLst>
                    <a:ext uri="{9D8B030D-6E8A-4147-A177-3AD203B41FA5}">
                      <a16:colId xmlns:a16="http://schemas.microsoft.com/office/drawing/2014/main" xmlns="" val="20000"/>
                    </a:ext>
                  </a:extLst>
                </a:gridCol>
                <a:gridCol w="4622006">
                  <a:extLst>
                    <a:ext uri="{9D8B030D-6E8A-4147-A177-3AD203B41FA5}">
                      <a16:colId xmlns:a16="http://schemas.microsoft.com/office/drawing/2014/main" xmlns="" val="20001"/>
                    </a:ext>
                  </a:extLst>
                </a:gridCol>
              </a:tblGrid>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Lamar McDonald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3"/>
                  </a:ext>
                </a:extLst>
              </a:tr>
              <a:tr h="428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Lamar McDonald / Anthony Ward</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4"/>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5"/>
                  </a:ext>
                </a:extLst>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Lamar McDonald / Anthony Ward</a:t>
                      </a:r>
                      <a:endPar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6"/>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7"/>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8"/>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Ryan Sollars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335850531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Rot="1" noChangeArrowheads="1"/>
          </p:cNvSpPr>
          <p:nvPr>
            <p:ph type="title"/>
          </p:nvPr>
        </p:nvSpPr>
        <p:spPr>
          <a:xfrm>
            <a:off x="4038600" y="22860"/>
            <a:ext cx="5105400" cy="232029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Give it a year</a:t>
            </a:r>
            <a:endParaRPr lang="en-US" sz="6600" dirty="0">
              <a:effectLst>
                <a:glow rad="228600">
                  <a:srgbClr val="030400"/>
                </a:glow>
                <a:outerShdw blurRad="50800" dist="63500" dir="2700000" algn="tl" rotWithShape="0">
                  <a:srgbClr val="000000">
                    <a:alpha val="48000"/>
                  </a:srgbClr>
                </a:outerShdw>
              </a:effectLst>
              <a:latin typeface="+mn-lt"/>
            </a:endParaRPr>
          </a:p>
        </p:txBody>
      </p:sp>
      <p:sp>
        <p:nvSpPr>
          <p:cNvPr id="3" name="Content Placeholder 2"/>
          <p:cNvSpPr>
            <a:spLocks noGrp="1"/>
          </p:cNvSpPr>
          <p:nvPr>
            <p:ph idx="1"/>
          </p:nvPr>
        </p:nvSpPr>
        <p:spPr>
          <a:xfrm>
            <a:off x="5105400" y="3028950"/>
            <a:ext cx="3790950" cy="1984773"/>
          </a:xfrm>
        </p:spPr>
        <p:txBody>
          <a:bodyPr>
            <a:normAutofit/>
          </a:bodyPr>
          <a:lstStyle/>
          <a:p>
            <a:pPr marL="0" indent="0" algn="ctr">
              <a:buNone/>
            </a:pPr>
            <a:r>
              <a:rPr lang="en-US" sz="4800" dirty="0" smtClean="0"/>
              <a:t>Luke 13:6-9</a:t>
            </a:r>
            <a:endParaRPr lang="en-US" sz="48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 y="32385"/>
            <a:ext cx="4591050" cy="5143500"/>
          </a:xfrm>
          <a:prstGeom prst="rect">
            <a:avLst/>
          </a:prstGeom>
        </p:spPr>
      </p:pic>
    </p:spTree>
    <p:extLst>
      <p:ext uri="{BB962C8B-B14F-4D97-AF65-F5344CB8AC3E}">
        <p14:creationId xmlns:p14="http://schemas.microsoft.com/office/powerpoint/2010/main" val="314999280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3800" dirty="0" smtClean="0">
                <a:effectLst>
                  <a:glow rad="228600">
                    <a:srgbClr val="000000"/>
                  </a:glow>
                </a:effectLst>
              </a:rPr>
              <a:t>Hebrews 5:12 – teacher</a:t>
            </a:r>
            <a:r>
              <a:rPr lang="en-US" sz="3800" dirty="0" smtClean="0">
                <a:effectLst>
                  <a:glow rad="228600">
                    <a:srgbClr val="000000"/>
                  </a:glow>
                </a:effectLst>
              </a:rPr>
              <a:t>s</a:t>
            </a:r>
          </a:p>
          <a:p>
            <a:pPr marL="0" indent="0" algn="just">
              <a:buNone/>
            </a:pPr>
            <a:r>
              <a:rPr lang="en-US" sz="3800" dirty="0" smtClean="0">
                <a:effectLst>
                  <a:glow rad="228600">
                    <a:srgbClr val="000000"/>
                  </a:glow>
                </a:effectLst>
              </a:rPr>
              <a:t>1 Corinthians 3:3 – absence of strife</a:t>
            </a:r>
          </a:p>
          <a:p>
            <a:pPr marL="0" indent="0" algn="just">
              <a:buNone/>
            </a:pPr>
            <a:r>
              <a:rPr lang="en-US" sz="3800" dirty="0" smtClean="0">
                <a:effectLst>
                  <a:glow rad="228600">
                    <a:srgbClr val="000000"/>
                  </a:glow>
                </a:effectLst>
              </a:rPr>
              <a:t>Galatians 5 – fruit of the spirit</a:t>
            </a:r>
          </a:p>
          <a:p>
            <a:pPr marL="0" indent="0" algn="just">
              <a:buNone/>
            </a:pPr>
            <a:endParaRPr lang="en-US" sz="3800" dirty="0">
              <a:effectLst>
                <a:glow rad="228600">
                  <a:srgbClr val="000000"/>
                </a:glow>
              </a:effectLst>
            </a:endParaRPr>
          </a:p>
          <a:p>
            <a:pPr marL="0" indent="0" algn="just">
              <a:buNone/>
            </a:pPr>
            <a:r>
              <a:rPr lang="en-US" sz="3800" dirty="0">
                <a:effectLst>
                  <a:glow rad="228600">
                    <a:srgbClr val="000000"/>
                  </a:glow>
                </a:effectLst>
              </a:rPr>
              <a:t>Fruit is not measured </a:t>
            </a:r>
            <a:r>
              <a:rPr lang="en-US" sz="3800" dirty="0" smtClean="0">
                <a:effectLst>
                  <a:glow rad="228600">
                    <a:srgbClr val="000000"/>
                  </a:glow>
                </a:effectLst>
              </a:rPr>
              <a:t>by numbers</a:t>
            </a:r>
            <a:endParaRPr lang="en-US" sz="3800" dirty="0">
              <a:effectLst>
                <a:glow rad="228600">
                  <a:srgbClr val="000000"/>
                </a:glow>
              </a:effectLst>
            </a:endParaRPr>
          </a:p>
          <a:p>
            <a:pPr marL="0" indent="0" algn="just">
              <a:buNone/>
            </a:pPr>
            <a:endParaRPr lang="en-US" sz="3800" dirty="0" smtClean="0">
              <a:effectLst>
                <a:glow rad="228600">
                  <a:srgbClr val="000000"/>
                </a:glow>
              </a:effectLst>
            </a:endParaRPr>
          </a:p>
          <a:p>
            <a:pPr marL="0" indent="0" algn="just">
              <a:buNone/>
            </a:pPr>
            <a:endParaRPr lang="en-US" sz="38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Measuring Fruit</a:t>
            </a:r>
            <a:endParaRPr lang="en-US" sz="6600" dirty="0">
              <a:effectLst>
                <a:glow rad="228600">
                  <a:srgbClr val="030400"/>
                </a:glow>
                <a:outerShdw blurRad="50800" dist="63500" dir="2700000" algn="tl" rotWithShape="0">
                  <a:srgbClr val="000000">
                    <a:alpha val="48000"/>
                  </a:srgbClr>
                </a:outerShdw>
              </a:effectLst>
              <a:latin typeface="+mn-l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000" y="0"/>
            <a:ext cx="4591050" cy="5143500"/>
          </a:xfrm>
          <a:prstGeom prst="rect">
            <a:avLst/>
          </a:prstGeom>
        </p:spPr>
      </p:pic>
    </p:spTree>
    <p:extLst>
      <p:ext uri="{BB962C8B-B14F-4D97-AF65-F5344CB8AC3E}">
        <p14:creationId xmlns:p14="http://schemas.microsoft.com/office/powerpoint/2010/main" val="11775412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Changes in membership &amp; organization</a:t>
            </a:r>
          </a:p>
          <a:p>
            <a:pPr marL="0" indent="0" algn="just">
              <a:buNone/>
            </a:pPr>
            <a:endParaRPr lang="en-US" sz="4000" dirty="0" smtClean="0">
              <a:effectLst>
                <a:glow rad="228600">
                  <a:srgbClr val="000000"/>
                </a:glow>
              </a:effectLst>
            </a:endParaRPr>
          </a:p>
          <a:p>
            <a:pPr marL="0" indent="0" algn="just">
              <a:buNone/>
            </a:pPr>
            <a:r>
              <a:rPr lang="en-US" sz="4000" dirty="0" smtClean="0">
                <a:effectLst>
                  <a:glow rad="228600">
                    <a:srgbClr val="000000"/>
                  </a:glow>
                </a:effectLst>
              </a:rPr>
              <a:t>Possible changes in meeting location</a:t>
            </a:r>
          </a:p>
          <a:p>
            <a:pPr marL="0" indent="0" algn="just">
              <a:buNone/>
            </a:pPr>
            <a:endParaRPr lang="en-US" sz="4000" dirty="0">
              <a:effectLst>
                <a:glow rad="228600">
                  <a:srgbClr val="000000"/>
                </a:glow>
              </a:effectLst>
            </a:endParaRPr>
          </a:p>
          <a:p>
            <a:pPr marL="0" indent="0" algn="just">
              <a:buNone/>
            </a:pPr>
            <a:r>
              <a:rPr lang="en-US" sz="4000" dirty="0" smtClean="0">
                <a:effectLst>
                  <a:glow rad="228600">
                    <a:srgbClr val="000000"/>
                  </a:glow>
                </a:effectLst>
              </a:rPr>
              <a:t>Determination to persevere</a:t>
            </a:r>
            <a:endParaRPr lang="en-US" sz="40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400" dirty="0" smtClean="0">
                <a:effectLst>
                  <a:glow rad="228600">
                    <a:srgbClr val="030400"/>
                  </a:glow>
                  <a:outerShdw blurRad="50800" dist="63500" dir="2700000" algn="tl" rotWithShape="0">
                    <a:srgbClr val="000000">
                      <a:alpha val="48000"/>
                    </a:srgbClr>
                  </a:outerShdw>
                </a:effectLst>
                <a:latin typeface="+mn-lt"/>
              </a:rPr>
              <a:t>Our Circumstances in 2021</a:t>
            </a:r>
            <a:endParaRPr lang="en-US" sz="64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3093911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animEffect transition="in" filter="fade">
                                      <p:cBhvr>
                                        <p:cTn id="1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1. </a:t>
            </a:r>
            <a:r>
              <a:rPr lang="en-US" sz="4000" dirty="0" smtClean="0">
                <a:effectLst>
                  <a:glow rad="228600">
                    <a:srgbClr val="000000"/>
                  </a:glow>
                </a:effectLst>
              </a:rPr>
              <a:t>Overall spiritual improvement</a:t>
            </a:r>
          </a:p>
          <a:p>
            <a:pPr marL="0" indent="0" algn="just">
              <a:buNone/>
            </a:pPr>
            <a:r>
              <a:rPr lang="en-US" sz="4000" dirty="0">
                <a:effectLst>
                  <a:glow rad="228600">
                    <a:srgbClr val="000000"/>
                  </a:glow>
                </a:effectLst>
              </a:rPr>
              <a:t>	</a:t>
            </a:r>
            <a:r>
              <a:rPr lang="en-US" sz="4000" dirty="0" smtClean="0">
                <a:effectLst>
                  <a:glow rad="228600">
                    <a:srgbClr val="000000"/>
                  </a:glow>
                </a:effectLst>
              </a:rPr>
              <a:t>- Greater effort to grow knowledge</a:t>
            </a:r>
          </a:p>
          <a:p>
            <a:pPr marL="0" indent="0" algn="just">
              <a:buNone/>
            </a:pPr>
            <a:r>
              <a:rPr lang="en-US" sz="4000" dirty="0">
                <a:effectLst>
                  <a:glow rad="228600">
                    <a:srgbClr val="000000"/>
                  </a:glow>
                </a:effectLst>
              </a:rPr>
              <a:t>	</a:t>
            </a:r>
            <a:r>
              <a:rPr lang="en-US" sz="4000" dirty="0" smtClean="0">
                <a:effectLst>
                  <a:glow rad="228600">
                    <a:srgbClr val="000000"/>
                  </a:glow>
                </a:effectLst>
              </a:rPr>
              <a:t>	Better study skills</a:t>
            </a:r>
          </a:p>
          <a:p>
            <a:pPr marL="0" indent="0" algn="just">
              <a:buNone/>
            </a:pPr>
            <a:r>
              <a:rPr lang="en-US" sz="4000" dirty="0">
                <a:effectLst>
                  <a:glow rad="228600">
                    <a:srgbClr val="000000"/>
                  </a:glow>
                </a:effectLst>
              </a:rPr>
              <a:t>	</a:t>
            </a:r>
            <a:r>
              <a:rPr lang="en-US" sz="4000" dirty="0" smtClean="0">
                <a:effectLst>
                  <a:glow rad="228600">
                    <a:srgbClr val="000000"/>
                  </a:glow>
                </a:effectLst>
              </a:rPr>
              <a:t>	Genuine desire to grow</a:t>
            </a:r>
          </a:p>
          <a:p>
            <a:pPr marL="0" indent="0" algn="just">
              <a:buNone/>
            </a:pPr>
            <a:r>
              <a:rPr lang="en-US" sz="4000" dirty="0">
                <a:effectLst>
                  <a:glow rad="228600">
                    <a:srgbClr val="000000"/>
                  </a:glow>
                </a:effectLst>
              </a:rPr>
              <a:t>	</a:t>
            </a:r>
            <a:r>
              <a:rPr lang="en-US" sz="4000" dirty="0" smtClean="0">
                <a:effectLst>
                  <a:glow rad="228600">
                    <a:srgbClr val="000000"/>
                  </a:glow>
                </a:effectLst>
              </a:rPr>
              <a:t>	</a:t>
            </a:r>
            <a:endParaRPr lang="en-US" sz="40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Goals for Growth</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3977776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038600"/>
          </a:xfrm>
        </p:spPr>
        <p:txBody>
          <a:bodyPr>
            <a:noAutofit/>
          </a:bodyPr>
          <a:lstStyle/>
          <a:p>
            <a:pPr marL="0" indent="0" algn="just">
              <a:buNone/>
            </a:pPr>
            <a:r>
              <a:rPr lang="en-US" sz="4000" dirty="0" smtClean="0">
                <a:effectLst>
                  <a:glow rad="228600">
                    <a:srgbClr val="000000"/>
                  </a:glow>
                </a:effectLst>
              </a:rPr>
              <a:t>1. </a:t>
            </a:r>
            <a:r>
              <a:rPr lang="en-US" sz="4000" dirty="0" smtClean="0">
                <a:effectLst>
                  <a:glow rad="228600">
                    <a:srgbClr val="000000"/>
                  </a:glow>
                </a:effectLst>
              </a:rPr>
              <a:t>Overall spiritual improvement</a:t>
            </a:r>
          </a:p>
          <a:p>
            <a:pPr marL="0" indent="0" algn="just">
              <a:buNone/>
            </a:pPr>
            <a:r>
              <a:rPr lang="en-US" sz="4000" dirty="0">
                <a:effectLst>
                  <a:glow rad="228600">
                    <a:srgbClr val="000000"/>
                  </a:glow>
                </a:effectLst>
              </a:rPr>
              <a:t>	</a:t>
            </a:r>
            <a:r>
              <a:rPr lang="en-US" sz="4000" dirty="0" smtClean="0">
                <a:effectLst>
                  <a:glow rad="228600">
                    <a:srgbClr val="000000"/>
                  </a:glow>
                </a:effectLst>
              </a:rPr>
              <a:t>- Greater effort </a:t>
            </a:r>
            <a:r>
              <a:rPr lang="en-US" sz="4000" dirty="0">
                <a:effectLst>
                  <a:glow rad="228600">
                    <a:srgbClr val="000000"/>
                  </a:glow>
                </a:effectLst>
              </a:rPr>
              <a:t>to grow </a:t>
            </a:r>
            <a:r>
              <a:rPr lang="en-US" sz="4000" dirty="0" smtClean="0">
                <a:effectLst>
                  <a:glow rad="228600">
                    <a:srgbClr val="000000"/>
                  </a:glow>
                </a:effectLst>
              </a:rPr>
              <a:t>knowledge</a:t>
            </a:r>
            <a:endParaRPr lang="en-US" sz="4000" dirty="0" smtClean="0">
              <a:effectLst>
                <a:glow rad="228600">
                  <a:srgbClr val="000000"/>
                </a:glow>
              </a:effectLst>
            </a:endParaRPr>
          </a:p>
          <a:p>
            <a:pPr marL="0" indent="0" algn="just">
              <a:buNone/>
            </a:pPr>
            <a:r>
              <a:rPr lang="en-US" sz="4000" dirty="0">
                <a:effectLst>
                  <a:glow rad="228600">
                    <a:srgbClr val="000000"/>
                  </a:glow>
                </a:effectLst>
              </a:rPr>
              <a:t>	</a:t>
            </a:r>
            <a:r>
              <a:rPr lang="en-US" sz="4000" dirty="0" smtClean="0">
                <a:effectLst>
                  <a:glow rad="228600">
                    <a:srgbClr val="000000"/>
                  </a:glow>
                </a:effectLst>
              </a:rPr>
              <a:t>- Greater effort to service</a:t>
            </a:r>
            <a:endParaRPr lang="en-US" sz="4000" dirty="0">
              <a:effectLst>
                <a:glow rad="228600">
                  <a:srgbClr val="000000"/>
                </a:glow>
              </a:effectLst>
            </a:endParaRPr>
          </a:p>
          <a:p>
            <a:pPr marL="0" indent="0" algn="just">
              <a:buNone/>
            </a:pPr>
            <a:r>
              <a:rPr lang="en-US" sz="4000" dirty="0" smtClean="0">
                <a:effectLst>
                  <a:glow rad="228600">
                    <a:srgbClr val="000000"/>
                  </a:glow>
                </a:effectLst>
              </a:rPr>
              <a:t>		More teachers</a:t>
            </a:r>
          </a:p>
          <a:p>
            <a:pPr marL="0" indent="0" algn="just">
              <a:buNone/>
            </a:pPr>
            <a:r>
              <a:rPr lang="en-US" sz="4000" dirty="0">
                <a:effectLst>
                  <a:glow rad="228600">
                    <a:srgbClr val="000000"/>
                  </a:glow>
                </a:effectLst>
              </a:rPr>
              <a:t>	</a:t>
            </a:r>
            <a:r>
              <a:rPr lang="en-US" sz="4000" dirty="0" smtClean="0">
                <a:effectLst>
                  <a:glow rad="228600">
                    <a:srgbClr val="000000"/>
                  </a:glow>
                </a:effectLst>
              </a:rPr>
              <a:t>	More servants in worship</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Goals for Growth</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55853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animEffect transition="in" filter="fade">
                                      <p:cBhvr>
                                        <p:cTn id="7" dur="500"/>
                                        <p:tgtEl>
                                          <p:spTgt spid="307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4" end="4"/>
                                            </p:txEl>
                                          </p:spTgt>
                                        </p:tgtEl>
                                        <p:attrNameLst>
                                          <p:attrName>style.visibility</p:attrName>
                                        </p:attrNameLst>
                                      </p:cBhvr>
                                      <p:to>
                                        <p:strVal val="visible"/>
                                      </p:to>
                                    </p:set>
                                    <p:animEffect transition="in" filter="fade">
                                      <p:cBhvr>
                                        <p:cTn id="12"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446133</TotalTime>
  <Words>1056</Words>
  <Application>Microsoft Office PowerPoint</Application>
  <PresentationFormat>On-screen Show (16:9)</PresentationFormat>
  <Paragraphs>156</Paragraphs>
  <Slides>22</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Bell MT</vt:lpstr>
      <vt:lpstr>Calibri</vt:lpstr>
      <vt:lpstr>Calibri Light</vt:lpstr>
      <vt:lpstr>Lucida Sans Unicode</vt:lpstr>
      <vt:lpstr>system-ui</vt:lpstr>
      <vt:lpstr>Times New Roman</vt:lpstr>
      <vt:lpstr>Wingdings</vt:lpstr>
      <vt:lpstr>Office Theme</vt:lpstr>
      <vt:lpstr>Welcome!</vt:lpstr>
      <vt:lpstr>John 8:21-30</vt:lpstr>
      <vt:lpstr>Welcome!</vt:lpstr>
      <vt:lpstr>PowerPoint Presentation</vt:lpstr>
      <vt:lpstr>Give it a year</vt:lpstr>
      <vt:lpstr>Measuring Fruit</vt:lpstr>
      <vt:lpstr>Our Circumstances in 2021</vt:lpstr>
      <vt:lpstr>Goals for Growth</vt:lpstr>
      <vt:lpstr>Goals for Growth</vt:lpstr>
      <vt:lpstr>Goals for Growth</vt:lpstr>
      <vt:lpstr>Goals for Growth</vt:lpstr>
      <vt:lpstr>Goals for Growth</vt:lpstr>
      <vt:lpstr>Give It A Year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1750</cp:revision>
  <dcterms:modified xsi:type="dcterms:W3CDTF">2022-01-01T18:42:13Z</dcterms:modified>
</cp:coreProperties>
</file>